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4.xml" ContentType="application/vnd.openxmlformats-officedocument.drawingml.char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7"/>
  </p:notesMasterIdLst>
  <p:sldIdLst>
    <p:sldId id="257" r:id="rId2"/>
    <p:sldId id="274" r:id="rId3"/>
    <p:sldId id="258" r:id="rId4"/>
    <p:sldId id="259" r:id="rId5"/>
    <p:sldId id="260" r:id="rId6"/>
    <p:sldId id="282" r:id="rId7"/>
    <p:sldId id="277" r:id="rId8"/>
    <p:sldId id="262" r:id="rId9"/>
    <p:sldId id="264" r:id="rId10"/>
    <p:sldId id="265" r:id="rId11"/>
    <p:sldId id="266" r:id="rId12"/>
    <p:sldId id="269" r:id="rId13"/>
    <p:sldId id="283" r:id="rId14"/>
    <p:sldId id="270" r:id="rId15"/>
    <p:sldId id="276" r:id="rId16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893" autoAdjust="0"/>
    <p:restoredTop sz="94685" autoAdjust="0"/>
  </p:normalViewPr>
  <p:slideViewPr>
    <p:cSldViewPr>
      <p:cViewPr varScale="1">
        <p:scale>
          <a:sx n="104" d="100"/>
          <a:sy n="104" d="100"/>
        </p:scale>
        <p:origin x="-24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75"/>
      <c:perspective val="30"/>
    </c:view3D>
    <c:plotArea>
      <c:layout>
        <c:manualLayout>
          <c:layoutTarget val="inner"/>
          <c:xMode val="edge"/>
          <c:yMode val="edge"/>
          <c:x val="2.7908681226167489E-2"/>
          <c:y val="7.5255411048569296E-2"/>
          <c:w val="0.95676125389986677"/>
          <c:h val="0.754912526218617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по  виду инвестиций</c:v>
                </c:pt>
              </c:strCache>
            </c:strRef>
          </c:tx>
          <c:explosion val="25"/>
          <c:dPt>
            <c:idx val="0"/>
            <c:explosion val="3"/>
          </c:dPt>
          <c:dLbls>
            <c:dLbl>
              <c:idx val="1"/>
              <c:layout>
                <c:manualLayout>
                  <c:x val="-0.12088297925023525"/>
                  <c:y val="9.3530893267689943E-2"/>
                </c:manualLayout>
              </c:layout>
              <c:dLblPos val="outEnd"/>
              <c:showVal val="1"/>
            </c:dLbl>
            <c:dLbl>
              <c:idx val="3"/>
              <c:tx>
                <c:rich>
                  <a:bodyPr/>
                  <a:lstStyle/>
                  <a:p>
                    <a:r>
                      <a:rPr lang="ru-RU" smtClean="0"/>
                      <a:t>13%</a:t>
                    </a:r>
                    <a:endParaRPr lang="en-US"/>
                  </a:p>
                </c:rich>
              </c:tx>
              <c:dLblPos val="outEnd"/>
              <c:showVal val="1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dLblPos val="outEnd"/>
            <c:showVal val="1"/>
            <c:showLeaderLines val="1"/>
          </c:dLbls>
          <c:cat>
            <c:strRef>
              <c:f>Лист1!$A$2:$A$3</c:f>
              <c:strCache>
                <c:ptCount val="2"/>
                <c:pt idx="0">
                  <c:v>строительство зданий и сооружений</c:v>
                </c:pt>
                <c:pt idx="1">
                  <c:v>приобретение машин и оборудования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0.86900000000000011</c:v>
                </c:pt>
                <c:pt idx="1">
                  <c:v>0.13100000000000001</c:v>
                </c:pt>
              </c:numCache>
            </c:numRef>
          </c:val>
        </c:ser>
        <c:dLbls>
          <c:showVal val="1"/>
        </c:dLbls>
      </c:pie3DChart>
    </c:plotArea>
    <c:legend>
      <c:legendPos val="b"/>
      <c:layout>
        <c:manualLayout>
          <c:xMode val="edge"/>
          <c:yMode val="edge"/>
          <c:x val="0"/>
          <c:y val="0.83951630453649739"/>
          <c:w val="1"/>
          <c:h val="0.14496977696584104"/>
        </c:manualLayout>
      </c:layout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 algn="l"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Источники финансирования</a:t>
            </a:r>
          </a:p>
        </c:rich>
      </c:tx>
      <c:layout>
        <c:manualLayout>
          <c:xMode val="edge"/>
          <c:yMode val="edge"/>
          <c:x val="5.5007675927301575E-2"/>
          <c:y val="2.6426321448487781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1.4654596439615955E-2"/>
          <c:w val="1"/>
          <c:h val="0.8374786905861768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Источники финансирования</c:v>
                </c:pt>
              </c:strCache>
            </c:strRef>
          </c:tx>
          <c:explosion val="25"/>
          <c:dLbls>
            <c:dLbl>
              <c:idx val="1"/>
              <c:layout>
                <c:manualLayout>
                  <c:x val="-3.7735849056603786E-2"/>
                  <c:y val="1.2011964294767176E-2"/>
                </c:manualLayout>
              </c:layout>
              <c:dLblPos val="outEnd"/>
              <c:showVal val="1"/>
            </c:dLbl>
            <c:dLbl>
              <c:idx val="2"/>
              <c:layout>
                <c:manualLayout>
                  <c:x val="0.11006264547120288"/>
                  <c:y val="2.6426321448487781E-2"/>
                </c:manualLayout>
              </c:layout>
              <c:dLblPos val="outEnd"/>
              <c:showVal val="1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dLblPos val="outEnd"/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Бюджетные средства</c:v>
                </c:pt>
                <c:pt idx="1">
                  <c:v>Собственные средства предприятий</c:v>
                </c:pt>
                <c:pt idx="2">
                  <c:v>Прочие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0.95400000000000007</c:v>
                </c:pt>
                <c:pt idx="1">
                  <c:v>2.5000000000000001E-2</c:v>
                </c:pt>
                <c:pt idx="2">
                  <c:v>2.1000000000000005E-2</c:v>
                </c:pt>
              </c:numCache>
            </c:numRef>
          </c:val>
        </c:ser>
      </c:pie3DChart>
    </c:plotArea>
    <c:legend>
      <c:legendPos val="b"/>
      <c:layout>
        <c:manualLayout>
          <c:xMode val="edge"/>
          <c:yMode val="edge"/>
          <c:x val="3.09079879166048E-2"/>
          <c:y val="0.82396229870028659"/>
          <c:w val="0.9381840241667907"/>
          <c:h val="0.16162334414599291"/>
        </c:manualLayout>
      </c:layout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ИП</c:v>
                </c:pt>
              </c:strCache>
            </c:strRef>
          </c:tx>
          <c:dLbls>
            <c:dLbl>
              <c:idx val="1"/>
              <c:layout>
                <c:manualLayout>
                  <c:x val="1.8518518518518521E-2"/>
                  <c:y val="-1.1224130643577957E-2"/>
                </c:manualLayout>
              </c:layout>
              <c:showVal val="1"/>
            </c:dLbl>
            <c:dLbl>
              <c:idx val="2"/>
              <c:layout>
                <c:manualLayout>
                  <c:x val="1.6975308641975311E-2"/>
                  <c:y val="-8.4180979826834652E-3"/>
                </c:manualLayout>
              </c:layout>
              <c:showVal val="1"/>
            </c:dLbl>
            <c:dLbl>
              <c:idx val="3"/>
              <c:layout>
                <c:manualLayout>
                  <c:x val="1.5432098765431985E-2"/>
                  <c:y val="0"/>
                </c:manualLayout>
              </c:layout>
              <c:showVal val="1"/>
            </c:dLbl>
            <c:showVal val="1"/>
          </c:dLbls>
          <c:cat>
            <c:strRef>
              <c:f>Лист1!$A$2:$A$5</c:f>
              <c:strCache>
                <c:ptCount val="4"/>
                <c:pt idx="0">
                  <c:v>пассажирооборот 2011</c:v>
                </c:pt>
                <c:pt idx="1">
                  <c:v>перевезено пассажиров 2011</c:v>
                </c:pt>
                <c:pt idx="2">
                  <c:v>пассажирооборот 2010</c:v>
                </c:pt>
                <c:pt idx="3">
                  <c:v>перевезено пассажиров 2010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53</c:v>
                </c:pt>
                <c:pt idx="1">
                  <c:v>87.8</c:v>
                </c:pt>
                <c:pt idx="2">
                  <c:v>48.9</c:v>
                </c:pt>
                <c:pt idx="3">
                  <c:v>82.2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ОАО "ПАТП"</c:v>
                </c:pt>
              </c:strCache>
            </c:strRef>
          </c:tx>
          <c:dLbls>
            <c:dLbl>
              <c:idx val="1"/>
              <c:layout>
                <c:manualLayout>
                  <c:x val="1.8518518518518521E-2"/>
                  <c:y val="0"/>
                </c:manualLayout>
              </c:layout>
              <c:showVal val="1"/>
            </c:dLbl>
            <c:dLbl>
              <c:idx val="2"/>
              <c:layout>
                <c:manualLayout>
                  <c:x val="1.6975308641975311E-2"/>
                  <c:y val="2.806032660894488E-3"/>
                </c:manualLayout>
              </c:layout>
              <c:showVal val="1"/>
            </c:dLbl>
            <c:dLbl>
              <c:idx val="3"/>
              <c:layout>
                <c:manualLayout>
                  <c:x val="6.1728395061728392E-3"/>
                  <c:y val="0"/>
                </c:manualLayout>
              </c:layout>
              <c:showVal val="1"/>
            </c:dLbl>
            <c:showVal val="1"/>
          </c:dLbls>
          <c:cat>
            <c:strRef>
              <c:f>Лист1!$A$2:$A$5</c:f>
              <c:strCache>
                <c:ptCount val="4"/>
                <c:pt idx="0">
                  <c:v>пассажирооборот 2011</c:v>
                </c:pt>
                <c:pt idx="1">
                  <c:v>перевезено пассажиров 2011</c:v>
                </c:pt>
                <c:pt idx="2">
                  <c:v>пассажирооборот 2010</c:v>
                </c:pt>
                <c:pt idx="3">
                  <c:v>перевезено пассажиров 2010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47</c:v>
                </c:pt>
                <c:pt idx="1">
                  <c:v>12.2</c:v>
                </c:pt>
                <c:pt idx="2">
                  <c:v>51.1</c:v>
                </c:pt>
                <c:pt idx="3">
                  <c:v>17.8</c:v>
                </c:pt>
              </c:numCache>
            </c:numRef>
          </c:val>
        </c:ser>
        <c:dLbls>
          <c:showVal val="1"/>
        </c:dLbls>
        <c:shape val="cylinder"/>
        <c:axId val="89839872"/>
        <c:axId val="113692672"/>
        <c:axId val="0"/>
      </c:bar3DChart>
      <c:catAx>
        <c:axId val="8983987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050"/>
            </a:pPr>
            <a:endParaRPr lang="ru-RU"/>
          </a:p>
        </c:txPr>
        <c:crossAx val="113692672"/>
        <c:crosses val="autoZero"/>
        <c:auto val="1"/>
        <c:lblAlgn val="ctr"/>
        <c:lblOffset val="100"/>
      </c:catAx>
      <c:valAx>
        <c:axId val="113692672"/>
        <c:scaling>
          <c:orientation val="minMax"/>
        </c:scaling>
        <c:axPos val="l"/>
        <c:majorGridlines/>
        <c:numFmt formatCode="General" sourceLinked="1"/>
        <c:tickLblPos val="nextTo"/>
        <c:crossAx val="89839872"/>
        <c:crosses val="autoZero"/>
        <c:crossBetween val="between"/>
      </c:valAx>
    </c:plotArea>
    <c:legend>
      <c:legendPos val="b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dLblPos val="t"/>
            <c:showVal val="1"/>
          </c:dLbls>
          <c:cat>
            <c:numRef>
              <c:f>Лист1!$A$2:$A$5</c:f>
              <c:numCache>
                <c:formatCode>dd/mm/yyyy</c:formatCode>
                <c:ptCount val="4"/>
                <c:pt idx="0">
                  <c:v>40544</c:v>
                </c:pt>
                <c:pt idx="1">
                  <c:v>40575</c:v>
                </c:pt>
                <c:pt idx="2">
                  <c:v>40603</c:v>
                </c:pt>
                <c:pt idx="3">
                  <c:v>40634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4.9000000000000004</c:v>
                </c:pt>
                <c:pt idx="1">
                  <c:v>4.2</c:v>
                </c:pt>
                <c:pt idx="2">
                  <c:v>8.8000000000000007</c:v>
                </c:pt>
                <c:pt idx="3">
                  <c:v>11.3</c:v>
                </c:pt>
              </c:numCache>
            </c:numRef>
          </c:val>
        </c:ser>
        <c:dLbls>
          <c:showVal val="1"/>
        </c:dLbls>
        <c:marker val="1"/>
        <c:axId val="126563456"/>
        <c:axId val="126564992"/>
      </c:lineChart>
      <c:dateAx>
        <c:axId val="126563456"/>
        <c:scaling>
          <c:orientation val="minMax"/>
        </c:scaling>
        <c:axPos val="b"/>
        <c:numFmt formatCode="dd/mm/yyyy" sourceLinked="1"/>
        <c:tickLblPos val="nextTo"/>
        <c:crossAx val="126564992"/>
        <c:crosses val="autoZero"/>
        <c:auto val="1"/>
        <c:lblOffset val="100"/>
      </c:dateAx>
      <c:valAx>
        <c:axId val="126564992"/>
        <c:scaling>
          <c:orientation val="minMax"/>
        </c:scaling>
        <c:axPos val="l"/>
        <c:majorGridlines/>
        <c:numFmt formatCode="General" sourceLinked="1"/>
        <c:tickLblPos val="nextTo"/>
        <c:crossAx val="126563456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0.02829</cdr:x>
      <cdr:y>0.01333</cdr:y>
    </cdr:from>
    <cdr:to>
      <cdr:x>0.6474</cdr:x>
      <cdr:y>0.08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114272" y="71422"/>
          <a:ext cx="2500330" cy="357190"/>
        </a:xfrm>
        <a:prstGeom xmlns:a="http://schemas.openxmlformats.org/drawingml/2006/main" prst="rect">
          <a:avLst/>
        </a:prstGeom>
        <a:ln xmlns:a="http://schemas.openxmlformats.org/drawingml/2006/main">
          <a:noFill/>
        </a:ln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Направления расходования средств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1C88156A-17F2-4633-977C-49D5ADF47786}" type="datetimeFigureOut">
              <a:rPr lang="ru-RU"/>
              <a:pPr/>
              <a:t>13.05.2011</a:t>
            </a:fld>
            <a:endParaRPr lang="ru-RU" dirty="0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13F8C78B-1F0A-4AD8-B5D6-4623EB321481}" type="slidenum">
              <a:rPr lang="ru-RU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B341141-83EF-4255-A5E1-AEA05CA93583}" type="datetimeFigureOut">
              <a:rPr lang="ru-RU" smtClean="0"/>
              <a:pPr>
                <a:defRPr/>
              </a:pPr>
              <a:t>13.05.2011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179EEC-A14B-4A14-95E9-63D31F6272C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8AE190-40CF-4AF9-99FA-EE68A36E4593}" type="datetimeFigureOut">
              <a:rPr lang="ru-RU" smtClean="0"/>
              <a:pPr>
                <a:defRPr/>
              </a:pPr>
              <a:t>13.05.2011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409FC0-D0E8-4DD9-90E0-B87D18122F5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833C4E-54D6-499A-8E9B-CEC4E78D1A12}" type="datetimeFigureOut">
              <a:rPr lang="ru-RU" smtClean="0"/>
              <a:pPr>
                <a:defRPr/>
              </a:pPr>
              <a:t>13.05.2011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E41552-248B-47EF-9227-8D1C00D57A8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79C297-410C-43DE-A7C6-E3B6F4D038A8}" type="datetimeFigureOut">
              <a:rPr lang="ru-RU" smtClean="0"/>
              <a:pPr>
                <a:defRPr/>
              </a:pPr>
              <a:t>13.05.2011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85065A-F349-414D-AAD8-FE2E5B1CCAF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46677C7-68B4-44ED-9768-75AEE940FAA5}" type="datetimeFigureOut">
              <a:rPr lang="ru-RU" smtClean="0"/>
              <a:pPr>
                <a:defRPr/>
              </a:pPr>
              <a:t>13.05.2011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FF5DBD-B1FA-4912-A6F8-FF3D7FC67F7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B7C0E6-42E5-4A3D-B0BC-1FA492528F31}" type="datetimeFigureOut">
              <a:rPr lang="ru-RU" smtClean="0"/>
              <a:pPr>
                <a:defRPr/>
              </a:pPr>
              <a:t>13.05.2011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E96A4D-B878-443A-87B5-75509CE4739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A17B60-51D2-43F8-A4CC-3F52E2469482}" type="datetimeFigureOut">
              <a:rPr lang="ru-RU" smtClean="0"/>
              <a:pPr>
                <a:defRPr/>
              </a:pPr>
              <a:t>13.05.2011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704B2F-232C-408B-AE35-5B1BB4AB139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B4B5E0-14C8-4425-B31E-4C4D627A38A2}" type="datetimeFigureOut">
              <a:rPr lang="ru-RU" smtClean="0"/>
              <a:pPr>
                <a:defRPr/>
              </a:pPr>
              <a:t>13.05.2011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A2B4BE-169F-401A-AB3E-2D36EB2DAE4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1571B7-529B-4BAA-8E27-A6E3197FFC40}" type="datetimeFigureOut">
              <a:rPr lang="ru-RU" smtClean="0"/>
              <a:pPr>
                <a:defRPr/>
              </a:pPr>
              <a:t>13.05.2011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90764-AEDA-41B3-89D2-FA73FB6EA26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848FD7-3360-410D-B414-51D53507646D}" type="datetimeFigureOut">
              <a:rPr lang="ru-RU" smtClean="0"/>
              <a:pPr>
                <a:defRPr/>
              </a:pPr>
              <a:t>13.05.2011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F54D72-F314-45D4-981D-993DDADA1F3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F376100-B9BF-47B0-8943-2F7AF13D30DA}" type="datetimeFigureOut">
              <a:rPr lang="ru-RU" smtClean="0"/>
              <a:pPr>
                <a:defRPr/>
              </a:pPr>
              <a:t>13.05.2011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C90F3E-DC73-44BD-94CE-267BCCD6F77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A81373C-C388-4A04-8DD8-E4161F4EB2D9}" type="datetimeFigureOut">
              <a:rPr lang="ru-RU" smtClean="0"/>
              <a:pPr>
                <a:defRPr/>
              </a:pPr>
              <a:t>13.05.2011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F9B44BE-0FAE-45EE-BF9E-F130F4AF19D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_____Microsoft_Office_Excel_97-20037.xls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_____Microsoft_Office_Excel_97-20038.xls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_____Microsoft_Office_Excel_97-20039.xls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_____Microsoft_Office_Excel_97-20032.xls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_____Microsoft_Office_Excel_97-20033.xls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_____Microsoft_Office_Excel_97-20034.xls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_____Microsoft_Office_Excel_97-20035.xls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_____Microsoft_Office_Excel_97-20036.xls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571480"/>
            <a:ext cx="7772400" cy="4357718"/>
          </a:xfrm>
        </p:spPr>
        <p:txBody>
          <a:bodyPr/>
          <a:lstStyle/>
          <a:p>
            <a:pPr algn="r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Итоги социально – экономического развития муниципального  образования «Городской округ – город Кудымкар»                     за 1 квартал 2011 года</a:t>
            </a:r>
            <a:endParaRPr lang="ru-RU" sz="32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 flipV="1">
            <a:off x="1371600" y="5638799"/>
            <a:ext cx="64008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Динамика объема реализации платных услуг организаций города Кудымкара 2010-2011 годы (1 квартал), млн. рублей</a:t>
            </a:r>
          </a:p>
        </p:txBody>
      </p:sp>
      <p:graphicFrame>
        <p:nvGraphicFramePr>
          <p:cNvPr id="21506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1963" y="1597025"/>
          <a:ext cx="8159750" cy="4562475"/>
        </p:xfrm>
        <a:graphic>
          <a:graphicData uri="http://schemas.openxmlformats.org/presentationml/2006/ole">
            <p:oleObj spid="_x0000_s21506" name="Worksheet" r:id="rId4" imgW="8143875" imgH="4552950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Динамика прироста</a:t>
            </a:r>
            <a:r>
              <a:rPr lang="ru-RU" sz="2400" dirty="0" smtClean="0">
                <a:latin typeface="Arial" charset="0"/>
              </a:rPr>
              <a:t> </a:t>
            </a:r>
            <a:r>
              <a:rPr lang="ru-RU" sz="2400" dirty="0" smtClean="0"/>
              <a:t>цен в потребительском секторе                 за 1 квартал 2011 года (в %  к декабрю 2010 года)</a:t>
            </a:r>
          </a:p>
        </p:txBody>
      </p:sp>
      <p:graphicFrame>
        <p:nvGraphicFramePr>
          <p:cNvPr id="22530" name="Содержимое 3"/>
          <p:cNvGraphicFramePr>
            <a:graphicFrameLocks noGrp="1"/>
          </p:cNvGraphicFramePr>
          <p:nvPr>
            <p:ph idx="1"/>
          </p:nvPr>
        </p:nvGraphicFramePr>
        <p:xfrm>
          <a:off x="663575" y="1357313"/>
          <a:ext cx="7767638" cy="4732337"/>
        </p:xfrm>
        <a:graphic>
          <a:graphicData uri="http://schemas.openxmlformats.org/presentationml/2006/ole">
            <p:oleObj spid="_x0000_s22530" name="Worksheet" r:id="rId4" imgW="8763000" imgH="5343525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/>
              <a:t>Оплата труда и среднесписочная численность работников крупных и средних организаций г.Кудымкара за 1 квартал 2011 года</a:t>
            </a:r>
            <a:endParaRPr lang="ru-RU" sz="2400" dirty="0"/>
          </a:p>
        </p:txBody>
      </p:sp>
      <p:graphicFrame>
        <p:nvGraphicFramePr>
          <p:cNvPr id="25754" name="Group 154"/>
          <p:cNvGraphicFramePr>
            <a:graphicFrameLocks noGrp="1"/>
          </p:cNvGraphicFramePr>
          <p:nvPr>
            <p:ph idx="1"/>
          </p:nvPr>
        </p:nvGraphicFramePr>
        <p:xfrm>
          <a:off x="457200" y="857235"/>
          <a:ext cx="8229600" cy="6196948"/>
        </p:xfrm>
        <a:graphic>
          <a:graphicData uri="http://schemas.openxmlformats.org/drawingml/2006/table">
            <a:tbl>
              <a:tblPr/>
              <a:tblGrid>
                <a:gridCol w="2686050"/>
                <a:gridCol w="857250"/>
                <a:gridCol w="1000125"/>
                <a:gridCol w="785813"/>
                <a:gridCol w="1071562"/>
                <a:gridCol w="714375"/>
                <a:gridCol w="1114425"/>
              </a:tblGrid>
              <a:tr h="54784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Фонд начисленной </a:t>
                      </a: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з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/платы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Средняя заработная плата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Среднесписочная численность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34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Млн. руб.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2011/2010%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Руб.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2011/2010%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Чел.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2011/2010 %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219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ВСЕГО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237,4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97,9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13196,8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109,7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5997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89,3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219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Лесное хозяйство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86,9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13731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142,7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60,9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219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Обрабатывающие производства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6,6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105,6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12896,8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116,7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171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90,5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5478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Производство и распределение э/энергии, газа, воды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16,3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99,7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16344,9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106,6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332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93,5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113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Строительство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4,0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146,7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21084,7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270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63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55,8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219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Торговля, бытовые услуги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68,8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9064,1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99,9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51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68,9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219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Гостиницы, рестораны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121,2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8052,7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123,8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91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97,8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219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Транспорт и связь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12,4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86,1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8179,1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99,7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474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95,3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219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Финансовая деятельность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6,3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96,5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17585,7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108,7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88,8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529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Операции с недвижимым имуществом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140,1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12444,3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125,2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94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111,9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219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Государственное управление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74,4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100,2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19999,0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106,8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1240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93,8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113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Образование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44,5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97,4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11407,8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111,7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1299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87,1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219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Здравоохранение, соц. услуги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47,8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99,4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10687,3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113,3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1492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87,7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219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Прочие услуги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9,4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87,7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9960,8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100,8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87,1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200" dirty="0" smtClean="0"/>
              <a:t>ДИНАМИКА ПРОСРОЧЕННОЙ ЗАДОЛЖЕННОСТИ ПО ВЫПЛАТЕ ЗАРАБОТНОЙ ПЛАТЫ В 2011 ГОДУ, МЛН. РУБЛЕЙ </a:t>
            </a:r>
            <a:endParaRPr lang="ru-RU" sz="2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Динамика численности безработных г.Кудымкара                        за 1 квартал  2011 года</a:t>
            </a:r>
          </a:p>
        </p:txBody>
      </p:sp>
      <p:graphicFrame>
        <p:nvGraphicFramePr>
          <p:cNvPr id="26626" name="Содержимое 3"/>
          <p:cNvGraphicFramePr>
            <a:graphicFrameLocks noGrp="1"/>
          </p:cNvGraphicFramePr>
          <p:nvPr>
            <p:ph idx="1"/>
          </p:nvPr>
        </p:nvGraphicFramePr>
        <p:xfrm>
          <a:off x="471488" y="1627188"/>
          <a:ext cx="8097837" cy="4211637"/>
        </p:xfrm>
        <a:graphic>
          <a:graphicData uri="http://schemas.openxmlformats.org/presentationml/2006/ole">
            <p:oleObj spid="_x0000_s26626" name="Worksheet" r:id="rId4" imgW="8077200" imgH="4200525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Основные финансово – экономические показатели предприятий, учредителем которых является Администрация города Кудымкара</a:t>
            </a:r>
            <a:endParaRPr lang="ru-RU" sz="24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5720" y="1142986"/>
          <a:ext cx="8643998" cy="4971698"/>
        </p:xfrm>
        <a:graphic>
          <a:graphicData uri="http://schemas.openxmlformats.org/drawingml/2006/table">
            <a:tbl>
              <a:tblPr/>
              <a:tblGrid>
                <a:gridCol w="348320"/>
                <a:gridCol w="1866258"/>
                <a:gridCol w="774583"/>
                <a:gridCol w="774583"/>
                <a:gridCol w="813374"/>
                <a:gridCol w="903751"/>
                <a:gridCol w="805675"/>
                <a:gridCol w="821078"/>
                <a:gridCol w="813374"/>
                <a:gridCol w="723002"/>
              </a:tblGrid>
              <a:tr h="925494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№</a:t>
                      </a:r>
                    </a:p>
                  </a:txBody>
                  <a:tcPr marL="5847" marR="5847" marT="5847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Отрасль/</a:t>
                      </a: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Полное наименование муниципального предприятия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Численность работников на </a:t>
                      </a: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01.04.2011, чел.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Среднемесячная  заработная плата на 01.04.2011, руб.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Прибыль «+»,убыток «-» </a:t>
                      </a: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до налогообложения, тыс. рублей 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Кредиторская задолженность, тыс. руб.  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Дебиторская задолженность, тыс. руб.  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302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На 01.04.2011 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На 01.04.2010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по состоянию на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96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01.04.11</a:t>
                      </a:r>
                    </a:p>
                  </a:txBody>
                  <a:tcPr marL="5847" marR="5847" marT="5847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01.01.11</a:t>
                      </a:r>
                    </a:p>
                  </a:txBody>
                  <a:tcPr marL="5847" marR="5847" marT="5847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01.04.11</a:t>
                      </a:r>
                    </a:p>
                  </a:txBody>
                  <a:tcPr marL="5847" marR="5847" marT="5847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01.01.11</a:t>
                      </a:r>
                    </a:p>
                  </a:txBody>
                  <a:tcPr marL="5847" marR="5847" marT="5847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079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marL="5847" marR="5847" marT="5847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ОАО «Кудымкарское коммунальное предприятие»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117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11605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-489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+386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4394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2843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4896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3381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245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marL="5847" marR="5847" marT="5847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ОАО «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Кудымкарские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 электрические сети»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73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24162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+1235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-102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Х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9377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Х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4743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0266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</a:txBody>
                  <a:tcPr marL="5847" marR="5847" marT="5847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ОАО «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Кудымкарский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 водоканал»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87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11000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-1794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+242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1305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1796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4446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4432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2973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</a:txBody>
                  <a:tcPr marL="5847" marR="5847" marT="5847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ОАО «Гостиница «Парма»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9700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+290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+6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265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237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96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9668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6</a:t>
                      </a:r>
                    </a:p>
                  </a:txBody>
                  <a:tcPr marL="5847" marR="5847" marT="5847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УМП «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Кудымкарские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 тепловые сети» 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188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15920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-14628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-6292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35382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19739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17750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15210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2978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7</a:t>
                      </a:r>
                    </a:p>
                  </a:txBody>
                  <a:tcPr marL="5847" marR="5847" marT="5847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 МУП «Надежда»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12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9278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+64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+69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3402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1966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108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97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2978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8</a:t>
                      </a:r>
                    </a:p>
                  </a:txBody>
                  <a:tcPr marL="5847" marR="5847" marT="5847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МУП «Березка»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24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10541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+61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+210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2470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1454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14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63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323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9</a:t>
                      </a:r>
                    </a:p>
                  </a:txBody>
                  <a:tcPr marL="5847" marR="5847" marT="5847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МУП «Газета «Парма»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8243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+33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+1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450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464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226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10</a:t>
                      </a:r>
                    </a:p>
                  </a:txBody>
                  <a:tcPr marL="5847" marR="5847" marT="5847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МУП «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Кудымкаргопроект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»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8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15500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+132,2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+204,7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346,4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524,5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81,3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67,7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9668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11</a:t>
                      </a:r>
                    </a:p>
                  </a:txBody>
                  <a:tcPr marL="5847" marR="5847" marT="5847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МУП «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Кудымкарская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 городская баня»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26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10535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+18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-61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378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322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108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31</a:t>
                      </a:r>
                    </a:p>
                  </a:txBody>
                  <a:tcPr marL="5847" marR="5847" marT="5847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Структура оборота крупных и средних организаций города Кудымкара за 1 квартал 2011 года, % 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6082" name="Содержимое 3"/>
          <p:cNvGraphicFramePr>
            <a:graphicFrameLocks noGrp="1"/>
          </p:cNvGraphicFramePr>
          <p:nvPr/>
        </p:nvGraphicFramePr>
        <p:xfrm>
          <a:off x="0" y="1500174"/>
          <a:ext cx="9144000" cy="4489449"/>
        </p:xfrm>
        <a:graphic>
          <a:graphicData uri="http://schemas.openxmlformats.org/presentationml/2006/ole">
            <p:oleObj spid="_x0000_s46082" name="Worksheet" r:id="rId3" imgW="9772650" imgH="4391025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/>
              <a:t>Динамика оборота организаций города Кудымкара 2010-2011 годы </a:t>
            </a:r>
            <a:br>
              <a:rPr lang="ru-RU" sz="2400" dirty="0" smtClean="0"/>
            </a:br>
            <a:r>
              <a:rPr lang="ru-RU" sz="2400" dirty="0" smtClean="0"/>
              <a:t>(1 квартал),  млн. рублей </a:t>
            </a:r>
            <a:endParaRPr lang="ru-RU" sz="2400" dirty="0"/>
          </a:p>
        </p:txBody>
      </p:sp>
      <p:graphicFrame>
        <p:nvGraphicFramePr>
          <p:cNvPr id="14338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1963" y="1074738"/>
          <a:ext cx="8120062" cy="4973637"/>
        </p:xfrm>
        <a:graphic>
          <a:graphicData uri="http://schemas.openxmlformats.org/presentationml/2006/ole">
            <p:oleObj spid="_x0000_s14338" name="Worksheet" r:id="rId4" imgW="8134350" imgH="4962525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Динамика индекса промышленного производства организаций г.Кудымкара 2010-2011 годы (1 квартал), %</a:t>
            </a:r>
          </a:p>
        </p:txBody>
      </p:sp>
      <p:graphicFrame>
        <p:nvGraphicFramePr>
          <p:cNvPr id="15362" name="Содержимое 3"/>
          <p:cNvGraphicFramePr>
            <a:graphicFrameLocks noGrp="1"/>
          </p:cNvGraphicFramePr>
          <p:nvPr>
            <p:ph idx="1"/>
          </p:nvPr>
        </p:nvGraphicFramePr>
        <p:xfrm>
          <a:off x="290513" y="1327150"/>
          <a:ext cx="8208962" cy="4832350"/>
        </p:xfrm>
        <a:graphic>
          <a:graphicData uri="http://schemas.openxmlformats.org/presentationml/2006/ole">
            <p:oleObj spid="_x0000_s15362" name="Worksheet" r:id="rId4" imgW="9610725" imgH="5657850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/>
              <a:t>Динамика объема работ по виду экономической деятельности «Строительство» организаций города Кудымкара 2010-2011 годы (1 квартал),  млн. рублей</a:t>
            </a:r>
            <a:endParaRPr lang="ru-RU" sz="2400" dirty="0"/>
          </a:p>
        </p:txBody>
      </p:sp>
      <p:graphicFrame>
        <p:nvGraphicFramePr>
          <p:cNvPr id="16386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1963" y="1598613"/>
          <a:ext cx="8159750" cy="4176712"/>
        </p:xfrm>
        <a:graphic>
          <a:graphicData uri="http://schemas.openxmlformats.org/presentationml/2006/ole">
            <p:oleObj spid="_x0000_s16386" name="Worksheet" r:id="rId4" imgW="8058150" imgH="4124325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2200" dirty="0" smtClean="0"/>
              <a:t>Видовая структура и источники финансирования инвестиций по итогам 1 квартала 2011 года</a:t>
            </a:r>
            <a:endParaRPr lang="ru-RU" sz="22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457200" y="1214438"/>
          <a:ext cx="4038600" cy="53578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Содержимое 5"/>
          <p:cNvGraphicFramePr>
            <a:graphicFrameLocks noGrp="1"/>
          </p:cNvGraphicFramePr>
          <p:nvPr>
            <p:ph sz="half" idx="2"/>
          </p:nvPr>
        </p:nvGraphicFramePr>
        <p:xfrm>
          <a:off x="4572000" y="1214422"/>
          <a:ext cx="4038600" cy="5286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200" dirty="0" smtClean="0"/>
              <a:t>ИТОГИ ПЕРЕВОЗКИ ПАССАЖИРОВ АВТОБУСАМИ ОБЩЕГО ПОЛЬЗОВАНИ НА ГОРОДСКИХ МАРШРУТАХ </a:t>
            </a:r>
            <a:br>
              <a:rPr lang="ru-RU" sz="2200" dirty="0" smtClean="0"/>
            </a:br>
            <a:r>
              <a:rPr lang="ru-RU" sz="2200" dirty="0" smtClean="0"/>
              <a:t>	ЗА 1 КВАРТАЛ </a:t>
            </a:r>
            <a:r>
              <a:rPr lang="ru-RU" sz="2200" dirty="0" smtClean="0"/>
              <a:t>2011 </a:t>
            </a:r>
            <a:r>
              <a:rPr lang="ru-RU" sz="2200" dirty="0" smtClean="0"/>
              <a:t>ГОДА (%)</a:t>
            </a:r>
            <a:endParaRPr lang="ru-RU" sz="2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/>
              <a:t>Динамика оборота розничной торговли  организаций г.Кудымкара (в сопоставимых ценах) 2010-2011 годы (1 квартал), млн. рублей</a:t>
            </a:r>
            <a:endParaRPr lang="ru-RU" sz="2400" dirty="0"/>
          </a:p>
        </p:txBody>
      </p:sp>
      <p:graphicFrame>
        <p:nvGraphicFramePr>
          <p:cNvPr id="1843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73075" y="1597025"/>
          <a:ext cx="8175625" cy="4211638"/>
        </p:xfrm>
        <a:graphic>
          <a:graphicData uri="http://schemas.openxmlformats.org/presentationml/2006/ole">
            <p:oleObj spid="_x0000_s18434" name="Worksheet" r:id="rId4" imgW="8153400" imgH="4200525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Динамика оборота организаций общественного питания и  оптовой торговли 2010-2011 годы (1 квартал), млн. рублей</a:t>
            </a:r>
          </a:p>
        </p:txBody>
      </p:sp>
      <p:graphicFrame>
        <p:nvGraphicFramePr>
          <p:cNvPr id="20482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3550" y="1597025"/>
          <a:ext cx="8164513" cy="3829050"/>
        </p:xfrm>
        <a:graphic>
          <a:graphicData uri="http://schemas.openxmlformats.org/presentationml/2006/ole">
            <p:oleObj spid="_x0000_s20482" name="Worksheet" r:id="rId4" imgW="8143875" imgH="3819525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1568</TotalTime>
  <Words>584</Words>
  <Application>Microsoft Office PowerPoint</Application>
  <PresentationFormat>Экран (4:3)</PresentationFormat>
  <Paragraphs>251</Paragraphs>
  <Slides>15</Slides>
  <Notes>10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Тема Office</vt:lpstr>
      <vt:lpstr>Worksheet</vt:lpstr>
      <vt:lpstr>Лист Microsoft Office Excel 97-2003</vt:lpstr>
      <vt:lpstr> Итоги социально – экономического развития муниципального  образования «Городской округ – город Кудымкар»                     за 1 квартал 2011 года</vt:lpstr>
      <vt:lpstr>Структура оборота крупных и средних организаций города Кудымкара за 1 квартал 2011 года, % </vt:lpstr>
      <vt:lpstr>Динамика оборота организаций города Кудымкара 2010-2011 годы  (1 квартал),  млн. рублей </vt:lpstr>
      <vt:lpstr>Динамика индекса промышленного производства организаций г.Кудымкара 2010-2011 годы (1 квартал), %</vt:lpstr>
      <vt:lpstr>Динамика объема работ по виду экономической деятельности «Строительство» организаций города Кудымкара 2010-2011 годы (1 квартал),  млн. рублей</vt:lpstr>
      <vt:lpstr>Видовая структура и источники финансирования инвестиций по итогам 1 квартала 2011 года</vt:lpstr>
      <vt:lpstr>ИТОГИ ПЕРЕВОЗКИ ПАССАЖИРОВ АВТОБУСАМИ ОБЩЕГО ПОЛЬЗОВАНИ НА ГОРОДСКИХ МАРШРУТАХ   ЗА 1 КВАРТАЛ 2011 ГОДА (%)</vt:lpstr>
      <vt:lpstr>Динамика оборота розничной торговли  организаций г.Кудымкара (в сопоставимых ценах) 2010-2011 годы (1 квартал), млн. рублей</vt:lpstr>
      <vt:lpstr>Динамика оборота организаций общественного питания и  оптовой торговли 2010-2011 годы (1 квартал), млн. рублей</vt:lpstr>
      <vt:lpstr>Динамика объема реализации платных услуг организаций города Кудымкара 2010-2011 годы (1 квартал), млн. рублей</vt:lpstr>
      <vt:lpstr>Динамика прироста цен в потребительском секторе                 за 1 квартал 2011 года (в %  к декабрю 2010 года)</vt:lpstr>
      <vt:lpstr>Оплата труда и среднесписочная численность работников крупных и средних организаций г.Кудымкара за 1 квартал 2011 года</vt:lpstr>
      <vt:lpstr>ДИНАМИКА ПРОСРОЧЕННОЙ ЗАДОЛЖЕННОСТИ ПО ВЫПЛАТЕ ЗАРАБОТНОЙ ПЛАТЫ В 2011 ГОДУ, МЛН. РУБЛЕЙ </vt:lpstr>
      <vt:lpstr>Динамика численности безработных г.Кудымкара                        за 1 квартал  2011 года</vt:lpstr>
      <vt:lpstr>Основные финансово – экономические показатели предприятий, учредителем которых является Администрация города Кудымкара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161</cp:revision>
  <dcterms:created xsi:type="dcterms:W3CDTF">2009-11-20T11:11:07Z</dcterms:created>
  <dcterms:modified xsi:type="dcterms:W3CDTF">2011-05-13T12:25:19Z</dcterms:modified>
</cp:coreProperties>
</file>